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859" r:id="rId2"/>
    <p:sldId id="1018" r:id="rId3"/>
    <p:sldId id="1020" r:id="rId4"/>
    <p:sldId id="1044" r:id="rId5"/>
    <p:sldId id="1045" r:id="rId6"/>
    <p:sldId id="1042" r:id="rId7"/>
    <p:sldId id="1043" r:id="rId8"/>
    <p:sldId id="1046" r:id="rId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2025/6/17</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高中语文 必修 上册</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2025/6/17</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338828"/>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第二单元  实用性阅读与交流</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作文加油站</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214289" y="819294"/>
            <a:ext cx="3782517" cy="526629"/>
            <a:chOff x="3790951" y="1718226"/>
            <a:chExt cx="3782517" cy="526629"/>
          </a:xfrm>
        </p:grpSpPr>
        <p:pic>
          <p:nvPicPr>
            <p:cNvPr id="3" name="如何做到情景交融.EPS" descr="id:2147488994;FounderCES"/>
            <p:cNvPicPr/>
            <p:nvPr/>
          </p:nvPicPr>
          <p:blipFill>
            <a:blip r:embed="rId2"/>
            <a:stretch>
              <a:fillRect/>
            </a:stretch>
          </p:blipFill>
          <p:spPr>
            <a:xfrm>
              <a:off x="3790951" y="1727727"/>
              <a:ext cx="1368151" cy="517128"/>
            </a:xfrm>
            <a:prstGeom prst="rect">
              <a:avLst/>
            </a:prstGeom>
          </p:spPr>
        </p:pic>
        <p:sp>
          <p:nvSpPr>
            <p:cNvPr id="5" name="矩形 4"/>
            <p:cNvSpPr/>
            <p:nvPr/>
          </p:nvSpPr>
          <p:spPr>
            <a:xfrm>
              <a:off x="4295006" y="1718226"/>
              <a:ext cx="3278462" cy="461665"/>
            </a:xfrm>
            <a:prstGeom prst="rect">
              <a:avLst/>
            </a:prstGeom>
          </p:spPr>
          <p:txBody>
            <a:bodyPr wrap="none">
              <a:spAutoFit/>
            </a:bodyPr>
            <a:lstStyle/>
            <a:p>
              <a:r>
                <a:rPr lang="zh-CN" altLang="en-US" sz="2400" dirty="0">
                  <a:solidFill>
                    <a:srgbClr val="00B0F0"/>
                  </a:solidFill>
                  <a:latin typeface="黑体" panose="02010609060101010101" pitchFamily="49" charset="-122"/>
                  <a:ea typeface="黑体" panose="02010609060101010101" pitchFamily="49" charset="-122"/>
                  <a:cs typeface="Times New Roman" panose="02020603050405020304" pitchFamily="18" charset="0"/>
                </a:rPr>
                <a:t>写人要关注事例和细节</a:t>
              </a:r>
              <a:endParaRPr lang="zh-CN" altLang="en-US" dirty="0">
                <a:latin typeface="黑体" panose="02010609060101010101" pitchFamily="49" charset="-122"/>
                <a:ea typeface="黑体" panose="02010609060101010101" pitchFamily="49" charset="-122"/>
              </a:endParaRPr>
            </a:p>
          </p:txBody>
        </p:sp>
      </p:grpSp>
      <p:grpSp>
        <p:nvGrpSpPr>
          <p:cNvPr id="11" name="组合 10"/>
          <p:cNvGrpSpPr/>
          <p:nvPr/>
        </p:nvGrpSpPr>
        <p:grpSpPr>
          <a:xfrm>
            <a:off x="379904" y="1412776"/>
            <a:ext cx="2186910" cy="532990"/>
            <a:chOff x="1968582" y="3328058"/>
            <a:chExt cx="8483437" cy="532990"/>
          </a:xfrm>
        </p:grpSpPr>
        <p:pic>
          <p:nvPicPr>
            <p:cNvPr id="9" name="图片 8"/>
            <p:cNvPicPr>
              <a:picLocks noChangeAspect="1"/>
            </p:cNvPicPr>
            <p:nvPr/>
          </p:nvPicPr>
          <p:blipFill>
            <a:blip r:embed="rId3">
              <a:clrChange>
                <a:clrFrom>
                  <a:srgbClr val="FFFFFF"/>
                </a:clrFrom>
                <a:clrTo>
                  <a:srgbClr val="FFFFFF">
                    <a:alpha val="0"/>
                  </a:srgbClr>
                </a:clrTo>
              </a:clrChange>
            </a:blip>
            <a:stretch>
              <a:fillRect/>
            </a:stretch>
          </p:blipFill>
          <p:spPr>
            <a:xfrm>
              <a:off x="1968582" y="3506447"/>
              <a:ext cx="8483437" cy="354601"/>
            </a:xfrm>
            <a:prstGeom prst="rect">
              <a:avLst/>
            </a:prstGeom>
          </p:spPr>
        </p:pic>
        <p:pic>
          <p:nvPicPr>
            <p:cNvPr id="10" name="图片 9"/>
            <p:cNvPicPr>
              <a:picLocks noChangeAspect="1"/>
            </p:cNvPicPr>
            <p:nvPr/>
          </p:nvPicPr>
          <p:blipFill rotWithShape="1">
            <a:blip r:embed="rId4"/>
            <a:srcRect r="3313"/>
            <a:stretch/>
          </p:blipFill>
          <p:spPr>
            <a:xfrm>
              <a:off x="3430909" y="3328058"/>
              <a:ext cx="5994251" cy="356778"/>
            </a:xfrm>
            <a:prstGeom prst="rect">
              <a:avLst/>
            </a:prstGeom>
          </p:spPr>
        </p:pic>
      </p:grpSp>
      <p:sp>
        <p:nvSpPr>
          <p:cNvPr id="2" name="内容占位符 1"/>
          <p:cNvSpPr>
            <a:spLocks noGrp="1"/>
          </p:cNvSpPr>
          <p:nvPr>
            <p:ph idx="1"/>
          </p:nvPr>
        </p:nvSpPr>
        <p:spPr>
          <a:xfrm>
            <a:off x="360854" y="1331243"/>
            <a:ext cx="11485848" cy="4454233"/>
          </a:xfrm>
        </p:spPr>
        <p:txBody>
          <a:bodyPr/>
          <a:lstStyle/>
          <a:p>
            <a:pPr hangingPunct="0">
              <a:spcAft>
                <a:spcPts val="0"/>
              </a:spcAft>
            </a:pPr>
            <a:r>
              <a:rPr lang="zh-CN" altLang="zh-CN" b="1" dirty="0">
                <a:solidFill>
                  <a:srgbClr val="F38928"/>
                </a:solidFill>
                <a:latin typeface="Times New Roman" panose="02020603050405020304" pitchFamily="18" charset="0"/>
                <a:ea typeface="黑体" panose="02010609060101010101" pitchFamily="49" charset="-122"/>
                <a:cs typeface="Times New Roman" panose="02020603050405020304" pitchFamily="18" charset="0"/>
              </a:rPr>
              <a:t>一、抓住要点</a:t>
            </a:r>
            <a:r>
              <a:rPr lang="zh-CN" altLang="zh-CN" b="1" dirty="0">
                <a:solidFill>
                  <a:srgbClr val="F38928"/>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写好记叙文需要集中笔墨描写一个</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，借此完成人物形象的塑造、文章主旨的表达、作者感情的抒发，从而使文章别出心裁。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选取能够表现人物性格和寄托文章主旨的</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点</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选材时，若能够聚焦于某一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，通过这一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来形象地塑造人物形象，表现文章主旨，那么文章就会给人耳目一新的感觉。当然，这一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必须</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有代表性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，能够突出表现人物性格或情感，是人物性格或情感的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最好是形象的，</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有</a:t>
            </a:r>
            <a:r>
              <a:rPr lang="en-US" altLang="zh-CN" b="1" u="dbl" dirty="0">
                <a:solidFill>
                  <a:srgbClr val="000000"/>
                </a:solidFill>
                <a:uFill>
                  <a:solidFill>
                    <a:srgbClr val="00A54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画面感</a:t>
            </a:r>
            <a:r>
              <a:rPr lang="en-US" altLang="zh-CN" b="1" u="dbl" dirty="0">
                <a:solidFill>
                  <a:srgbClr val="000000"/>
                </a:solidFill>
                <a:uFill>
                  <a:solidFill>
                    <a:srgbClr val="00A54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的，这样才更容易打动读者，引起共鸣</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946595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例如，在描绘一位乡村教师时，若选取他那把陪伴多年、手柄已被磨得光滑的教鞭作为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，细致刻画，如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教鞭的一端因长期敲击黑板，已经磨损出了毛边，木质的纹理清晰可见。那是岁月留下的痕迹，也是他多年辛勤教学的见证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，就能从侧面展现出这位教师对教育事业的坚守与执着。</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32002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裁剪素材</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详略得当</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选好了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，具体行文时就要在这一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上多着墨，以此凸显人物性格，表现文章主旨，而</a:t>
            </a:r>
            <a:r>
              <a:rPr lang="zh-CN" altLang="zh-CN" b="1" u="wavy"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与这一</a:t>
            </a:r>
            <a:r>
              <a:rPr lang="en-US" altLang="zh-CN" b="1" u="wavy" dirty="0">
                <a:solidFill>
                  <a:srgbClr val="000000"/>
                </a:solidFill>
                <a:uFill>
                  <a:solidFill>
                    <a:srgbClr val="00A54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u="wavy" dirty="0">
                <a:solidFill>
                  <a:srgbClr val="000000"/>
                </a:solidFill>
                <a:uFill>
                  <a:solidFill>
                    <a:srgbClr val="00A54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关系不大的内容就略写甚至不写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，如此，文章方能详略得当，重点突出。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在写一位消防员的故事时，若以他每次出警时都必定携带的那顶破旧但被擦得锃亮的头盔为重点，那么在行文时，就要详细描述头盔上的每一处划痕、每一个磨损的印记背后的故事。而与这一重点关系不大的内容，只要对表现人物性格和文章主旨没有太大帮助，就应略写甚至不写。这样一来，文章便能做到详略得当，重点突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7166902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以细节打动读者</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要想写好记叙文，不仅要叙述清楚故事的来龙去脉、前因后果，还需要有生动细致的描写。围绕某一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来进行细致的描写，会</a:t>
            </a:r>
            <a:r>
              <a:rPr lang="zh-CN" altLang="zh-CN" b="1" u="wavy"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让读者如临其境，深受感染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，好比电影中的特写镜头，震撼人心。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例如，在描写一位年迈的手工艺人时，就可以对他手握刻刀的每一个动作进行细致的刻画：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他的手指微微颤抖着，却又异常沉稳地握住刻刀。刀刃在木质材料上轻轻划过，每一道刻痕都倾注了他几十年的技艺与心血。他眼神专注而坚定，仿佛整个世界就只剩下他和他手中的刻刀。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这样细腻的描写，使读者仿佛能亲眼看到手工艺人制作手工艺品的场景，深刻感受到他对传统技艺的热爱与坚守，从而使文章在细节处绽放出独特的魅力，给读者留下难以磨灭的深刻印象。</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2583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79904" y="827187"/>
            <a:ext cx="2186910" cy="532990"/>
            <a:chOff x="1968582" y="3328058"/>
            <a:chExt cx="8483437" cy="532990"/>
          </a:xfrm>
        </p:grpSpPr>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1968582" y="3506447"/>
              <a:ext cx="8483437" cy="354601"/>
            </a:xfrm>
            <a:prstGeom prst="rect">
              <a:avLst/>
            </a:prstGeom>
          </p:spPr>
        </p:pic>
        <p:pic>
          <p:nvPicPr>
            <p:cNvPr id="5" name="图片 4"/>
            <p:cNvPicPr>
              <a:picLocks noChangeAspect="1"/>
            </p:cNvPicPr>
            <p:nvPr/>
          </p:nvPicPr>
          <p:blipFill rotWithShape="1">
            <a:blip r:embed="rId3"/>
            <a:srcRect r="3313"/>
            <a:stretch/>
          </p:blipFill>
          <p:spPr>
            <a:xfrm>
              <a:off x="3430909" y="3328058"/>
              <a:ext cx="5994251" cy="356778"/>
            </a:xfrm>
            <a:prstGeom prst="rect">
              <a:avLst/>
            </a:prstGeom>
          </p:spPr>
        </p:pic>
      </p:grpSp>
      <p:sp>
        <p:nvSpPr>
          <p:cNvPr id="2" name="内容占位符 1"/>
          <p:cNvSpPr>
            <a:spLocks noGrp="1"/>
          </p:cNvSpPr>
          <p:nvPr>
            <p:ph idx="1"/>
          </p:nvPr>
        </p:nvSpPr>
        <p:spPr>
          <a:xfrm>
            <a:off x="360854" y="746120"/>
            <a:ext cx="11485848" cy="4454233"/>
          </a:xfrm>
        </p:spPr>
        <p:txBody>
          <a:bodyPr/>
          <a:lstStyle/>
          <a:p>
            <a:pPr hangingPunct="0">
              <a:spcAft>
                <a:spcPts val="0"/>
              </a:spcAft>
            </a:pPr>
            <a:r>
              <a:rPr lang="zh-CN" altLang="zh-CN" b="1" dirty="0">
                <a:solidFill>
                  <a:srgbClr val="F38928"/>
                </a:solidFill>
                <a:latin typeface="Times New Roman" panose="02020603050405020304" pitchFamily="18" charset="0"/>
                <a:ea typeface="黑体" panose="02010609060101010101" pitchFamily="49" charset="-122"/>
                <a:cs typeface="Times New Roman" panose="02020603050405020304" pitchFamily="18" charset="0"/>
              </a:rPr>
              <a:t>二、掌握方法</a:t>
            </a:r>
            <a:r>
              <a:rPr lang="zh-CN" altLang="zh-CN" b="1" dirty="0">
                <a:solidFill>
                  <a:srgbClr val="F38928"/>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描写，可以塑造出栩栩如生的人物形象，让读者如见其人，如闻其声，如临其境。</a:t>
            </a:r>
            <a:r>
              <a:rPr lang="zh-CN"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描写可分为正面描写和侧面描写。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其中正面描写主要有以下几类。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外貌描写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从人物的体貌特征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包括容貌、衣着、神情、姿态等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进行描写，以揭示人物性格，表达作者情感。外貌描写要注意两点：一是要</a:t>
            </a:r>
            <a:r>
              <a:rPr lang="zh-CN" altLang="zh-CN" b="1" u="wavy"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符合人物的年龄、性别、职业或性格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，二是要</a:t>
            </a:r>
            <a:r>
              <a:rPr lang="zh-CN" altLang="zh-CN" b="1" u="wavy"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细致精确地描绘人物外貌最富特征的部分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，抓住最突出的特点来写，切莫面面俱到，眉毛胡子一把抓</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358469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语言描写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言为心声，成功的语言描写能很好地表现出一个人的性格和心理。但要注意两点：一是语言描写要符合人物的</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身份和经历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，二是人物语言要</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提炼加工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，避免有话必录和拖泥带水的现象。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心理描写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心理描写要把人物心理活动的过程展现出来，使情节曲折有趣，也能更好地展现人物形象。注意</a:t>
            </a:r>
            <a:r>
              <a:rPr lang="zh-CN" altLang="zh-CN" b="1" u="wavy"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用第一人称写人时，可以写</a:t>
            </a:r>
            <a:r>
              <a:rPr lang="en-US" altLang="zh-CN" b="1" u="wavy" dirty="0">
                <a:solidFill>
                  <a:srgbClr val="000000"/>
                </a:solidFill>
                <a:uFill>
                  <a:solidFill>
                    <a:srgbClr val="00A54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我</a:t>
            </a:r>
            <a:r>
              <a:rPr lang="en-US" altLang="zh-CN" b="1" u="wavy" dirty="0">
                <a:solidFill>
                  <a:srgbClr val="000000"/>
                </a:solidFill>
                <a:uFill>
                  <a:solidFill>
                    <a:srgbClr val="00A54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的心理活动，但不能写别人的心理活动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无法知道别人心里是怎样想的。</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6462816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a:solidFill>
                  <a:srgbClr val="00AEEF"/>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AEEF"/>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a:solidFill>
                  <a:srgbClr val="00AEEF"/>
                </a:solidFill>
                <a:latin typeface="Times New Roman" panose="02020603050405020304" pitchFamily="18" charset="0"/>
                <a:ea typeface="黑体" panose="02010609060101010101" pitchFamily="49" charset="-122"/>
                <a:cs typeface="Times New Roman" panose="02020603050405020304" pitchFamily="18" charset="0"/>
              </a:rPr>
              <a:t>动作描写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0555"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日常生活中人物的动作很多，写作文时不可不加甄选就信手拈来，为描写而描写。既要避免动作游离于人物性格之外，又要避免动作相仿、陈词滥调，表现不出</a:t>
            </a:r>
            <a:r>
              <a:rPr lang="zh-CN" altLang="zh-CN" b="1" u="dbl" dirty="0">
                <a:solidFill>
                  <a:srgbClr val="000000"/>
                </a:solidFill>
                <a:uFill>
                  <a:solidFill>
                    <a:srgbClr val="00A54F"/>
                  </a:solidFill>
                </a:uFill>
                <a:latin typeface="Times New Roman" panose="02020603050405020304" pitchFamily="18" charset="0"/>
                <a:ea typeface="宋体" panose="02010600030101010101" pitchFamily="2" charset="-122"/>
                <a:cs typeface="Times New Roman" panose="02020603050405020304" pitchFamily="18" charset="0"/>
              </a:rPr>
              <a:t>人物的形象特点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71575155"/>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174</TotalTime>
  <Words>818</Words>
  <Application>Microsoft Office PowerPoint</Application>
  <PresentationFormat>自定义</PresentationFormat>
  <Paragraphs>24</Paragraphs>
  <Slides>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vt:i4>
      </vt:variant>
    </vt:vector>
  </HeadingPairs>
  <TitlesOfParts>
    <vt:vector size="16"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378</cp:revision>
  <dcterms:created xsi:type="dcterms:W3CDTF">2020-11-06T05:24:00Z</dcterms:created>
  <dcterms:modified xsi:type="dcterms:W3CDTF">2025-06-17T00:35:08Z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